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5143500" cx="9144000"/>
  <p:notesSz cx="6858000" cy="9144000"/>
  <p:embeddedFontLst>
    <p:embeddedFont>
      <p:font typeface="Roboto"/>
      <p:regular r:id="rId13"/>
      <p:bold r:id="rId14"/>
      <p:italic r:id="rId15"/>
      <p:boldItalic r:id="rId16"/>
    </p:embeddedFont>
    <p:embeddedFont>
      <p:font typeface="Montserrat"/>
      <p:regular r:id="rId17"/>
      <p:bold r:id="rId18"/>
      <p:italic r:id="rId19"/>
      <p:boldItalic r:id="rId20"/>
    </p:embeddedFont>
    <p:embeddedFont>
      <p:font typeface="La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Italic.fntdata"/><Relationship Id="rId11" Type="http://schemas.openxmlformats.org/officeDocument/2006/relationships/slide" Target="slides/slide7.xml"/><Relationship Id="rId22" Type="http://schemas.openxmlformats.org/officeDocument/2006/relationships/font" Target="fonts/Lato-bold.fntdata"/><Relationship Id="rId10" Type="http://schemas.openxmlformats.org/officeDocument/2006/relationships/slide" Target="slides/slide6.xml"/><Relationship Id="rId21" Type="http://schemas.openxmlformats.org/officeDocument/2006/relationships/font" Target="fonts/Lato-regular.fntdata"/><Relationship Id="rId13" Type="http://schemas.openxmlformats.org/officeDocument/2006/relationships/font" Target="fonts/Roboto-regular.fntdata"/><Relationship Id="rId24" Type="http://schemas.openxmlformats.org/officeDocument/2006/relationships/font" Target="fonts/Lato-boldItalic.fntdata"/><Relationship Id="rId12" Type="http://schemas.openxmlformats.org/officeDocument/2006/relationships/slide" Target="slides/slide8.xml"/><Relationship Id="rId23" Type="http://schemas.openxmlformats.org/officeDocument/2006/relationships/font" Target="fonts/Lato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Roboto-italic.fntdata"/><Relationship Id="rId14" Type="http://schemas.openxmlformats.org/officeDocument/2006/relationships/font" Target="fonts/Roboto-bold.fntdata"/><Relationship Id="rId17" Type="http://schemas.openxmlformats.org/officeDocument/2006/relationships/font" Target="fonts/Montserrat-regular.fntdata"/><Relationship Id="rId16" Type="http://schemas.openxmlformats.org/officeDocument/2006/relationships/font" Target="fonts/Roboto-boldItalic.fntdata"/><Relationship Id="rId5" Type="http://schemas.openxmlformats.org/officeDocument/2006/relationships/slide" Target="slides/slide1.xml"/><Relationship Id="rId19" Type="http://schemas.openxmlformats.org/officeDocument/2006/relationships/font" Target="fonts/Montserrat-italic.fntdata"/><Relationship Id="rId6" Type="http://schemas.openxmlformats.org/officeDocument/2006/relationships/slide" Target="slides/slide2.xml"/><Relationship Id="rId18" Type="http://schemas.openxmlformats.org/officeDocument/2006/relationships/font" Target="fonts/Montserrat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Shape 2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Shape 2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Shape 2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Shape 2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Shape 2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Shape 2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Shape 3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Shape 3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Shape 3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Relationship Id="rId6" Type="http://schemas.openxmlformats.org/officeDocument/2006/relationships/hyperlink" Target="#slide=id.g1f87997393_0_787" TargetMode="Externa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Shape 10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Shape 11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Shape 1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5" name="Shape 15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Shape 16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Shape 137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Shape 138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Shape 139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Shape 140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Shape 14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Shape 143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Shape 144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Shape 147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Shape 149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Shape 150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Shape 15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Shape 152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Shape 153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Shape 154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Shape 156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Shape 157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Shape 15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Shape 159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Shape 1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Shape 163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Shape 164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Shape 165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Shape 16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Shape 16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Shape 16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Shape 16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Shape 170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Shape 171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Shape 17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Shape 174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Shape 175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Shape 176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Shape 177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Shape 1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79" name="Shape 179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Shape 180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Shape 181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Shape 182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Shape 18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Shape 185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Shape 186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Shape 187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Shape 188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Shape 189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Shape 190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Shape 19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Shape 192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Shape 19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Shape 19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Shape 195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Shape 196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Shape 197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Shape 198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Shape 199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Shape 200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Shape 20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Shape 202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Shape 203"/>
          <p:cNvSpPr txBox="1"/>
          <p:nvPr>
            <p:ph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204" name="Shape 20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Shape 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06" name="Shape 206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Shape 207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Shape 208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Shape 209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Shape 213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Shape 2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Shape 215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Shape 2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17" name="Shape 217">
            <a:hlinkClick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Shape 218">
            <a:hlinkClick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Shape 219">
            <a:hlinkClick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Shape 220">
            <a:hlinkClick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Shape 221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Shape 22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Shape 223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Shape 18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Shape 19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Shape 2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Shape 37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Shape 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39" name="Shape 39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Shape 40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Shape 41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Shape 42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Shape 4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Shape 45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Shape 47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Shape 48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Shape 49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Shape 50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Shape 52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Shape 5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Shape 55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Shape 56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Shape 57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Shape 58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Shape 60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Shape 6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Shape 62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Shape 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64" name="Shape 6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Shape 67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Shape 68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Shape 69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Shape 7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Shape 71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Shape 7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Shape 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Shape 78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Shape 80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Shape 81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Shape 82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Shape 83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Shape 8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Shape 8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Shape 8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Shape 8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Shape 91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Shape 92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Shape 93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Shape 94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Shape 95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Shape 9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Shape 9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Shape 9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Shape 99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Shape 1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Shape 104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Shape 105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Shape 106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Shape 10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Shape 10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Shape 11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Shape 111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Shape 112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Shape 1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Shape 116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Shape 117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Shape 118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Shape 11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Shape 12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Shape 1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Shape 1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Shape 126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Shape 127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Shape 128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Shape 12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Shape 13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Shape 132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Shape 1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 txBox="1"/>
          <p:nvPr>
            <p:ph type="ctrTitle"/>
          </p:nvPr>
        </p:nvSpPr>
        <p:spPr>
          <a:xfrm>
            <a:off x="4618800" y="1862825"/>
            <a:ext cx="3378300" cy="95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FlyCard</a:t>
            </a:r>
            <a:endParaRPr/>
          </a:p>
        </p:txBody>
      </p:sp>
      <p:sp>
        <p:nvSpPr>
          <p:cNvPr id="229" name="Shape 229"/>
          <p:cNvSpPr txBox="1"/>
          <p:nvPr>
            <p:ph idx="1" type="subTitle"/>
          </p:nvPr>
        </p:nvSpPr>
        <p:spPr>
          <a:xfrm>
            <a:off x="5152975" y="3522175"/>
            <a:ext cx="3477000" cy="9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i="1" lang="pt-BR" sz="1800"/>
              <a:t>Gerenciamos os benefícios de uma forma eficiente e automática</a:t>
            </a:r>
            <a:endParaRPr i="1" sz="1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/>
              <a:t>O Problema</a:t>
            </a:r>
            <a:endParaRPr sz="3600"/>
          </a:p>
        </p:txBody>
      </p:sp>
      <p:sp>
        <p:nvSpPr>
          <p:cNvPr id="235" name="Shape 235"/>
          <p:cNvSpPr txBox="1"/>
          <p:nvPr>
            <p:ph idx="1" type="body"/>
          </p:nvPr>
        </p:nvSpPr>
        <p:spPr>
          <a:xfrm>
            <a:off x="1677225" y="1564925"/>
            <a:ext cx="7038900" cy="296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FFFFFF"/>
                </a:solidFill>
              </a:rPr>
              <a:t>Burocracia, lentidão e ineficiência no gerenciamento.</a:t>
            </a:r>
            <a:endParaRPr sz="2000">
              <a:solidFill>
                <a:srgbClr val="FFFFFF"/>
              </a:solidFill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FFFFFF"/>
                </a:solidFill>
              </a:rPr>
              <a:t>Alocação de funcionários para administração.</a:t>
            </a:r>
            <a:endParaRPr sz="2000">
              <a:solidFill>
                <a:srgbClr val="FFFFFF"/>
              </a:solidFill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FFFFFF"/>
                </a:solidFill>
              </a:rPr>
              <a:t>Restrição do usuário aos estabelecimentos filiados ao cartão.</a:t>
            </a:r>
            <a:endParaRPr sz="2000">
              <a:solidFill>
                <a:srgbClr val="FFFFFF"/>
              </a:solidFill>
            </a:endParaRPr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Shape 236"/>
          <p:cNvSpPr txBox="1"/>
          <p:nvPr/>
        </p:nvSpPr>
        <p:spPr>
          <a:xfrm>
            <a:off x="1037200" y="157199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37" name="Shape 237"/>
          <p:cNvSpPr txBox="1"/>
          <p:nvPr/>
        </p:nvSpPr>
        <p:spPr>
          <a:xfrm>
            <a:off x="976850" y="2644919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38" name="Shape 238"/>
          <p:cNvSpPr txBox="1"/>
          <p:nvPr/>
        </p:nvSpPr>
        <p:spPr>
          <a:xfrm>
            <a:off x="976850" y="3772669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>
              <a:solidFill>
                <a:srgbClr val="FFFFFF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/>
              <a:t>O Mercado</a:t>
            </a:r>
            <a:endParaRPr sz="3600"/>
          </a:p>
        </p:txBody>
      </p:sp>
      <p:sp>
        <p:nvSpPr>
          <p:cNvPr id="244" name="Shape 244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2000"/>
              <a:t>Pequenas e médias empresas que procuram economizar tanto financeiramente quanto em recursos humanos no gerenciamento de benefícios.</a:t>
            </a:r>
            <a:endParaRPr sz="2000"/>
          </a:p>
        </p:txBody>
      </p:sp>
      <p:pic>
        <p:nvPicPr>
          <p:cNvPr descr="offset_comp_267026.jpg" id="245" name="Shape 245"/>
          <p:cNvPicPr preferRelativeResize="0"/>
          <p:nvPr/>
        </p:nvPicPr>
        <p:blipFill rotWithShape="1">
          <a:blip r:embed="rId3">
            <a:alphaModFix/>
          </a:blip>
          <a:srcRect b="-6208" l="39740" r="17180" t="41470"/>
          <a:stretch/>
        </p:blipFill>
        <p:spPr>
          <a:xfrm rot="-5400000">
            <a:off x="5710147" y="2704980"/>
            <a:ext cx="2431500" cy="24360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57517_edited2.jpg" id="246" name="Shape 246"/>
          <p:cNvPicPr preferRelativeResize="0"/>
          <p:nvPr/>
        </p:nvPicPr>
        <p:blipFill rotWithShape="1">
          <a:blip r:embed="rId4">
            <a:alphaModFix/>
          </a:blip>
          <a:srcRect b="-10133" l="28499" r="21977" t="35784"/>
          <a:stretch/>
        </p:blipFill>
        <p:spPr>
          <a:xfrm rot="-5400000">
            <a:off x="5718946" y="1338207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42889_edtied2.jpg" id="247" name="Shape 247"/>
          <p:cNvPicPr preferRelativeResize="0"/>
          <p:nvPr/>
        </p:nvPicPr>
        <p:blipFill rotWithShape="1">
          <a:blip r:embed="rId5">
            <a:alphaModFix/>
          </a:blip>
          <a:srcRect b="15476" l="23925" r="30743" t="16463"/>
          <a:stretch/>
        </p:blipFill>
        <p:spPr>
          <a:xfrm rot="5400000">
            <a:off x="6637386" y="2137210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sp>
        <p:nvSpPr>
          <p:cNvPr id="248" name="Shape 248"/>
          <p:cNvSpPr/>
          <p:nvPr/>
        </p:nvSpPr>
        <p:spPr>
          <a:xfrm>
            <a:off x="7040600" y="3923575"/>
            <a:ext cx="2106350" cy="1222450"/>
          </a:xfrm>
          <a:custGeom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/>
              <a:t>A Solução</a:t>
            </a:r>
            <a:endParaRPr sz="3600"/>
          </a:p>
        </p:txBody>
      </p:sp>
      <p:sp>
        <p:nvSpPr>
          <p:cNvPr id="254" name="Shape 254"/>
          <p:cNvSpPr txBox="1"/>
          <p:nvPr/>
        </p:nvSpPr>
        <p:spPr>
          <a:xfrm>
            <a:off x="812750" y="19073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Vínculo</a:t>
            </a:r>
            <a:endParaRPr/>
          </a:p>
        </p:txBody>
      </p:sp>
      <p:sp>
        <p:nvSpPr>
          <p:cNvPr id="255" name="Shape 255"/>
          <p:cNvSpPr txBox="1"/>
          <p:nvPr/>
        </p:nvSpPr>
        <p:spPr>
          <a:xfrm>
            <a:off x="812750" y="33201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Compromisso</a:t>
            </a:r>
            <a:endParaRPr/>
          </a:p>
        </p:txBody>
      </p:sp>
      <p:sp>
        <p:nvSpPr>
          <p:cNvPr id="256" name="Shape 256"/>
          <p:cNvSpPr txBox="1"/>
          <p:nvPr/>
        </p:nvSpPr>
        <p:spPr>
          <a:xfrm>
            <a:off x="6548585" y="19073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Informação</a:t>
            </a:r>
            <a:endParaRPr/>
          </a:p>
        </p:txBody>
      </p:sp>
      <p:sp>
        <p:nvSpPr>
          <p:cNvPr id="257" name="Shape 257"/>
          <p:cNvSpPr txBox="1"/>
          <p:nvPr/>
        </p:nvSpPr>
        <p:spPr>
          <a:xfrm>
            <a:off x="6548585" y="33201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Portabilidade</a:t>
            </a:r>
            <a:endParaRPr/>
          </a:p>
        </p:txBody>
      </p:sp>
      <p:cxnSp>
        <p:nvCxnSpPr>
          <p:cNvPr id="258" name="Shape 258"/>
          <p:cNvCxnSpPr/>
          <p:nvPr/>
        </p:nvCxnSpPr>
        <p:spPr>
          <a:xfrm flipH="1">
            <a:off x="780745" y="1641850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9" name="Shape 259"/>
          <p:cNvCxnSpPr/>
          <p:nvPr/>
        </p:nvCxnSpPr>
        <p:spPr>
          <a:xfrm flipH="1">
            <a:off x="780842" y="3044098"/>
            <a:ext cx="2275500" cy="10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260" name="Shape 260"/>
          <p:cNvCxnSpPr/>
          <p:nvPr/>
        </p:nvCxnSpPr>
        <p:spPr>
          <a:xfrm flipH="1">
            <a:off x="6101542" y="3044098"/>
            <a:ext cx="2275500" cy="10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261" name="Shape 261"/>
          <p:cNvCxnSpPr/>
          <p:nvPr/>
        </p:nvCxnSpPr>
        <p:spPr>
          <a:xfrm flipH="1">
            <a:off x="780745" y="4455175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2" name="Shape 262"/>
          <p:cNvSpPr/>
          <p:nvPr/>
        </p:nvSpPr>
        <p:spPr>
          <a:xfrm>
            <a:off x="3171573" y="1660783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9BC5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Shape 263"/>
          <p:cNvSpPr/>
          <p:nvPr/>
        </p:nvSpPr>
        <p:spPr>
          <a:xfrm rot="5400000">
            <a:off x="3171560" y="1660783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0D47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Shape 264"/>
          <p:cNvSpPr/>
          <p:nvPr/>
        </p:nvSpPr>
        <p:spPr>
          <a:xfrm rot="10800000">
            <a:off x="3171560" y="1660768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1976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Shape 265"/>
          <p:cNvSpPr/>
          <p:nvPr/>
        </p:nvSpPr>
        <p:spPr>
          <a:xfrm rot="-5400000">
            <a:off x="3171573" y="1660768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2196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6" name="Shape 266"/>
          <p:cNvGrpSpPr/>
          <p:nvPr/>
        </p:nvGrpSpPr>
        <p:grpSpPr>
          <a:xfrm>
            <a:off x="3078687" y="2700858"/>
            <a:ext cx="737729" cy="737729"/>
            <a:chOff x="2920647" y="2157958"/>
            <a:chExt cx="827700" cy="827700"/>
          </a:xfrm>
        </p:grpSpPr>
        <p:sp>
          <p:nvSpPr>
            <p:cNvPr id="267" name="Shape 267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9BC5E9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Shape 268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9BC5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9" name="Shape 269"/>
          <p:cNvSpPr txBox="1"/>
          <p:nvPr/>
        </p:nvSpPr>
        <p:spPr>
          <a:xfrm>
            <a:off x="3199194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01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70" name="Shape 270"/>
          <p:cNvGrpSpPr/>
          <p:nvPr/>
        </p:nvGrpSpPr>
        <p:grpSpPr>
          <a:xfrm rot="-5400000">
            <a:off x="4225338" y="3802929"/>
            <a:ext cx="737729" cy="737729"/>
            <a:chOff x="2920647" y="2157958"/>
            <a:chExt cx="827700" cy="827700"/>
          </a:xfrm>
        </p:grpSpPr>
        <p:sp>
          <p:nvSpPr>
            <p:cNvPr id="271" name="Shape 271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2196F3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Shape 272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2196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3" name="Shape 273"/>
          <p:cNvSpPr txBox="1"/>
          <p:nvPr/>
        </p:nvSpPr>
        <p:spPr>
          <a:xfrm>
            <a:off x="4320431" y="3970948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02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74" name="Shape 274"/>
          <p:cNvGrpSpPr/>
          <p:nvPr/>
        </p:nvGrpSpPr>
        <p:grpSpPr>
          <a:xfrm>
            <a:off x="5313093" y="2700655"/>
            <a:ext cx="737804" cy="737804"/>
            <a:chOff x="5428888" y="2158023"/>
            <a:chExt cx="828900" cy="828900"/>
          </a:xfrm>
        </p:grpSpPr>
        <p:sp>
          <p:nvSpPr>
            <p:cNvPr id="275" name="Shape 275"/>
            <p:cNvSpPr/>
            <p:nvPr/>
          </p:nvSpPr>
          <p:spPr>
            <a:xfrm rot="-8431175">
              <a:off x="5548912" y="2278047"/>
              <a:ext cx="588851" cy="588851"/>
            </a:xfrm>
            <a:prstGeom prst="pie">
              <a:avLst>
                <a:gd fmla="val 19686997" name="adj1"/>
                <a:gd fmla="val 7771013" name="adj2"/>
              </a:avLst>
            </a:prstGeom>
            <a:solidFill>
              <a:srgbClr val="1976D2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Shape 276"/>
            <p:cNvSpPr/>
            <p:nvPr/>
          </p:nvSpPr>
          <p:spPr>
            <a:xfrm rot="-10551618">
              <a:off x="5498383" y="2253584"/>
              <a:ext cx="656613" cy="656891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197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7" name="Shape 277"/>
          <p:cNvSpPr txBox="1"/>
          <p:nvPr/>
        </p:nvSpPr>
        <p:spPr>
          <a:xfrm>
            <a:off x="5404083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03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78" name="Shape 278"/>
          <p:cNvGrpSpPr/>
          <p:nvPr/>
        </p:nvGrpSpPr>
        <p:grpSpPr>
          <a:xfrm rot="5400000">
            <a:off x="4193370" y="1569752"/>
            <a:ext cx="737729" cy="737729"/>
            <a:chOff x="2920647" y="2157958"/>
            <a:chExt cx="827700" cy="827700"/>
          </a:xfrm>
        </p:grpSpPr>
        <p:sp>
          <p:nvSpPr>
            <p:cNvPr id="279" name="Shape 279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0D47A1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Shape 280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0D4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1" name="Shape 281"/>
          <p:cNvSpPr txBox="1"/>
          <p:nvPr/>
        </p:nvSpPr>
        <p:spPr>
          <a:xfrm>
            <a:off x="4320431" y="1765093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04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2" name="Shape 282"/>
          <p:cNvSpPr/>
          <p:nvPr/>
        </p:nvSpPr>
        <p:spPr>
          <a:xfrm>
            <a:off x="3753714" y="2242913"/>
            <a:ext cx="1623000" cy="1623000"/>
          </a:xfrm>
          <a:prstGeom prst="ellipse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Shape 283"/>
          <p:cNvSpPr txBox="1"/>
          <p:nvPr/>
        </p:nvSpPr>
        <p:spPr>
          <a:xfrm>
            <a:off x="812750" y="2328678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A empresa nos contrata para fazer o gerenciamento dos benefícios.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4" name="Shape 284"/>
          <p:cNvSpPr txBox="1"/>
          <p:nvPr/>
        </p:nvSpPr>
        <p:spPr>
          <a:xfrm>
            <a:off x="812750" y="3741478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Alocamos os benefícios em larga escala para seus funcionários, reduzindo o custo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5" name="Shape 285"/>
          <p:cNvSpPr txBox="1"/>
          <p:nvPr/>
        </p:nvSpPr>
        <p:spPr>
          <a:xfrm>
            <a:off x="6548585" y="2328678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Retornamos dados estatísticos para a empresa sobre a utilização dos benefícios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6" name="Shape 286"/>
          <p:cNvSpPr txBox="1"/>
          <p:nvPr/>
        </p:nvSpPr>
        <p:spPr>
          <a:xfrm>
            <a:off x="6548585" y="3741478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O funcionário tem liberdade de como utilizar seu benefício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/>
              <a:t>A </a:t>
            </a:r>
            <a:r>
              <a:rPr lang="pt-BR" sz="3600"/>
              <a:t>Monetização</a:t>
            </a:r>
            <a:endParaRPr sz="3600"/>
          </a:p>
        </p:txBody>
      </p:sp>
      <p:sp>
        <p:nvSpPr>
          <p:cNvPr id="292" name="Shape 292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93" name="Shape 293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2000">
                <a:solidFill>
                  <a:srgbClr val="FFFFFF"/>
                </a:solidFill>
              </a:rPr>
              <a:t>Vínculo mensal com a empresa.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294" name="Shape 294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95" name="Shape 295"/>
          <p:cNvSpPr txBox="1"/>
          <p:nvPr>
            <p:ph idx="1" type="body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2000">
                <a:solidFill>
                  <a:srgbClr val="FFFFFF"/>
                </a:solidFill>
              </a:rPr>
              <a:t>Cartões adicionais do usuário.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296" name="Shape 296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97" name="Shape 297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2000">
                <a:solidFill>
                  <a:srgbClr val="FFFFFF"/>
                </a:solidFill>
              </a:rPr>
              <a:t>Empresas integradas com o sistema de descontos.</a:t>
            </a:r>
            <a:endParaRPr sz="2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Shape 30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/>
              <a:t>A Concorrência</a:t>
            </a:r>
            <a:endParaRPr sz="3600"/>
          </a:p>
        </p:txBody>
      </p:sp>
      <p:sp>
        <p:nvSpPr>
          <p:cNvPr id="303" name="Shape 303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04" name="Shape 304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2000">
                <a:solidFill>
                  <a:srgbClr val="FFFFFF"/>
                </a:solidFill>
              </a:rPr>
              <a:t>Sistema de fidelidade dos cartões.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305" name="Shape 305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06" name="Shape 306"/>
          <p:cNvSpPr txBox="1"/>
          <p:nvPr>
            <p:ph idx="1" type="body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2000">
                <a:solidFill>
                  <a:srgbClr val="FFFFFF"/>
                </a:solidFill>
              </a:rPr>
              <a:t>Sistemas de </a:t>
            </a:r>
            <a:r>
              <a:rPr lang="pt-BR" sz="2000">
                <a:solidFill>
                  <a:srgbClr val="FFFFFF"/>
                </a:solidFill>
              </a:rPr>
              <a:t>cashback.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307" name="Shape 307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08" name="Shape 308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2000">
                <a:solidFill>
                  <a:srgbClr val="FFFFFF"/>
                </a:solidFill>
              </a:rPr>
              <a:t>S</a:t>
            </a:r>
            <a:r>
              <a:rPr lang="pt-BR" sz="2000">
                <a:solidFill>
                  <a:srgbClr val="FFFFFF"/>
                </a:solidFill>
              </a:rPr>
              <a:t>istemas de descontos.</a:t>
            </a:r>
            <a:endParaRPr sz="2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Shape 31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/>
              <a:t>Os Heróis</a:t>
            </a:r>
            <a:endParaRPr sz="3600"/>
          </a:p>
        </p:txBody>
      </p:sp>
      <p:sp>
        <p:nvSpPr>
          <p:cNvPr id="314" name="Shape 314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b="1" lang="pt-BR" sz="2000"/>
              <a:t>Guilherme </a:t>
            </a:r>
            <a:r>
              <a:rPr i="1" lang="pt-BR" sz="1400"/>
              <a:t>(Desenvolvimento)</a:t>
            </a:r>
            <a:endParaRPr i="1" sz="1400"/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b="1" lang="pt-BR" sz="2000"/>
              <a:t>Lucas Coelho </a:t>
            </a:r>
            <a:r>
              <a:rPr i="1" lang="pt-BR" sz="1400"/>
              <a:t>(Desenvolvimento)</a:t>
            </a:r>
            <a:endParaRPr i="1" sz="1400"/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b="1" lang="pt-BR" sz="2000"/>
              <a:t>Lucas Gabriel </a:t>
            </a:r>
            <a:r>
              <a:rPr i="1" lang="pt-BR" sz="1400"/>
              <a:t>(Negócios)</a:t>
            </a:r>
            <a:endParaRPr i="1" sz="1400"/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b="1" lang="pt-BR" sz="2000"/>
              <a:t>Sunimar </a:t>
            </a:r>
            <a:r>
              <a:rPr i="1" lang="pt-BR" sz="1400"/>
              <a:t>(Marketing)</a:t>
            </a:r>
            <a:endParaRPr i="1" sz="1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 txBox="1"/>
          <p:nvPr>
            <p:ph type="ctrTitle"/>
          </p:nvPr>
        </p:nvSpPr>
        <p:spPr>
          <a:xfrm>
            <a:off x="4618800" y="1862825"/>
            <a:ext cx="3378300" cy="95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FlyCard</a:t>
            </a:r>
            <a:endParaRPr/>
          </a:p>
        </p:txBody>
      </p:sp>
      <p:sp>
        <p:nvSpPr>
          <p:cNvPr id="320" name="Shape 320"/>
          <p:cNvSpPr txBox="1"/>
          <p:nvPr>
            <p:ph idx="1" type="subTitle"/>
          </p:nvPr>
        </p:nvSpPr>
        <p:spPr>
          <a:xfrm>
            <a:off x="5152975" y="3522175"/>
            <a:ext cx="3477000" cy="9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i="1" lang="pt-BR" sz="1800"/>
              <a:t>Obrigado!</a:t>
            </a:r>
            <a:endParaRPr i="1" sz="1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